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5" r:id="rId8"/>
    <p:sldId id="266" r:id="rId9"/>
    <p:sldId id="268" r:id="rId10"/>
    <p:sldId id="269"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hunk Five" panose="020B0604020202020204" charset="0"/>
      <p:regular r:id="rId14"/>
    </p:embeddedFont>
    <p:embeddedFont>
      <p:font typeface="Lato" panose="020F0502020204030203" pitchFamily="34" charset="0"/>
      <p:regular r:id="rId15"/>
    </p:embeddedFont>
    <p:embeddedFont>
      <p:font typeface="Lato Bold" panose="020F0502020204030203"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 K Rui Yu" userId="a91284c24ca340b5" providerId="LiveId" clId="{EC0485EA-FBF2-4DB9-8BC7-DFBDD503DDE6}"/>
    <pc:docChg chg="custSel modSld">
      <pc:chgData name="Shaun K Rui Yu" userId="a91284c24ca340b5" providerId="LiveId" clId="{EC0485EA-FBF2-4DB9-8BC7-DFBDD503DDE6}" dt="2024-05-24T14:42:00.373" v="5" actId="1076"/>
      <pc:docMkLst>
        <pc:docMk/>
      </pc:docMkLst>
      <pc:sldChg chg="addSp delSp modSp mod">
        <pc:chgData name="Shaun K Rui Yu" userId="a91284c24ca340b5" providerId="LiveId" clId="{EC0485EA-FBF2-4DB9-8BC7-DFBDD503DDE6}" dt="2024-05-24T14:42:00.373" v="5" actId="1076"/>
        <pc:sldMkLst>
          <pc:docMk/>
          <pc:sldMk cId="0" sldId="268"/>
        </pc:sldMkLst>
        <pc:spChg chg="del">
          <ac:chgData name="Shaun K Rui Yu" userId="a91284c24ca340b5" providerId="LiveId" clId="{EC0485EA-FBF2-4DB9-8BC7-DFBDD503DDE6}" dt="2024-05-24T14:41:49.054" v="0" actId="478"/>
          <ac:spMkLst>
            <pc:docMk/>
            <pc:sldMk cId="0" sldId="268"/>
            <ac:spMk id="9" creationId="{00000000-0000-0000-0000-000000000000}"/>
          </ac:spMkLst>
        </pc:spChg>
        <pc:picChg chg="add mod">
          <ac:chgData name="Shaun K Rui Yu" userId="a91284c24ca340b5" providerId="LiveId" clId="{EC0485EA-FBF2-4DB9-8BC7-DFBDD503DDE6}" dt="2024-05-24T14:42:00.373" v="5" actId="1076"/>
          <ac:picMkLst>
            <pc:docMk/>
            <pc:sldMk cId="0" sldId="268"/>
            <ac:picMk id="12" creationId="{3AB70920-A5F3-7B8A-7B4F-B5E7FE9185F7}"/>
          </ac:picMkLst>
        </pc:picChg>
      </pc:sldChg>
    </pc:docChg>
  </pc:docChgLst>
  <pc:docChgLst>
    <pc:chgData name="Shaun K Rui Yu" userId="a91284c24ca340b5" providerId="LiveId" clId="{8F498885-D3C9-4B51-AABA-0595F8F98ACE}"/>
    <pc:docChg chg="custSel modSld">
      <pc:chgData name="Shaun K Rui Yu" userId="a91284c24ca340b5" providerId="LiveId" clId="{8F498885-D3C9-4B51-AABA-0595F8F98ACE}" dt="2024-07-10T03:55:16.937" v="0" actId="2164"/>
      <pc:docMkLst>
        <pc:docMk/>
      </pc:docMkLst>
      <pc:sldChg chg="modSp mod">
        <pc:chgData name="Shaun K Rui Yu" userId="a91284c24ca340b5" providerId="LiveId" clId="{8F498885-D3C9-4B51-AABA-0595F8F98ACE}" dt="2024-07-10T03:55:16.937" v="0" actId="2164"/>
        <pc:sldMkLst>
          <pc:docMk/>
          <pc:sldMk cId="0" sldId="257"/>
        </pc:sldMkLst>
        <pc:graphicFrameChg chg="modGraphic">
          <ac:chgData name="Shaun K Rui Yu" userId="a91284c24ca340b5" providerId="LiveId" clId="{8F498885-D3C9-4B51-AABA-0595F8F98ACE}" dt="2024-07-10T03:55:16.937" v="0" actId="2164"/>
          <ac:graphicFrameMkLst>
            <pc:docMk/>
            <pc:sldMk cId="0" sldId="257"/>
            <ac:graphicFrameMk id="3"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sv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9669780" y="-3526052"/>
            <a:ext cx="11384280" cy="11384280"/>
          </a:xfrm>
          <a:custGeom>
            <a:avLst/>
            <a:gdLst/>
            <a:ahLst/>
            <a:cxnLst/>
            <a:rect l="l" t="t" r="r" b="b"/>
            <a:pathLst>
              <a:path w="11384280" h="11384280">
                <a:moveTo>
                  <a:pt x="0" y="0"/>
                </a:moveTo>
                <a:lnTo>
                  <a:pt x="11384280" y="0"/>
                </a:lnTo>
                <a:lnTo>
                  <a:pt x="11384280" y="11384280"/>
                </a:lnTo>
                <a:lnTo>
                  <a:pt x="0" y="11384280"/>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256057" y="2325326"/>
            <a:ext cx="9003243" cy="5532902"/>
          </a:xfrm>
          <a:custGeom>
            <a:avLst/>
            <a:gdLst/>
            <a:ahLst/>
            <a:cxnLst/>
            <a:rect l="l" t="t" r="r" b="b"/>
            <a:pathLst>
              <a:path w="9003243" h="5532902">
                <a:moveTo>
                  <a:pt x="0" y="0"/>
                </a:moveTo>
                <a:lnTo>
                  <a:pt x="9003243" y="0"/>
                </a:lnTo>
                <a:lnTo>
                  <a:pt x="9003243" y="5532902"/>
                </a:lnTo>
                <a:lnTo>
                  <a:pt x="0" y="5532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28700" y="1982426"/>
            <a:ext cx="10350333" cy="1714500"/>
          </a:xfrm>
          <a:prstGeom prst="rect">
            <a:avLst/>
          </a:prstGeom>
        </p:spPr>
        <p:txBody>
          <a:bodyPr lIns="0" tIns="0" rIns="0" bIns="0" rtlCol="0" anchor="t">
            <a:spAutoFit/>
          </a:bodyPr>
          <a:lstStyle/>
          <a:p>
            <a:pPr algn="ctr">
              <a:lnSpc>
                <a:spcPts val="12599"/>
              </a:lnSpc>
            </a:pPr>
            <a:r>
              <a:rPr lang="en-US" sz="9000">
                <a:solidFill>
                  <a:srgbClr val="000000"/>
                </a:solidFill>
                <a:latin typeface="Chunk Five"/>
              </a:rPr>
              <a:t>HDB Resale (CA1)</a:t>
            </a:r>
          </a:p>
        </p:txBody>
      </p:sp>
      <p:sp>
        <p:nvSpPr>
          <p:cNvPr id="12" name="TextBox 12"/>
          <p:cNvSpPr txBox="1"/>
          <p:nvPr/>
        </p:nvSpPr>
        <p:spPr>
          <a:xfrm>
            <a:off x="1344218" y="3630251"/>
            <a:ext cx="4096701" cy="1057275"/>
          </a:xfrm>
          <a:prstGeom prst="rect">
            <a:avLst/>
          </a:prstGeom>
        </p:spPr>
        <p:txBody>
          <a:bodyPr lIns="0" tIns="0" rIns="0" bIns="0" rtlCol="0" anchor="t">
            <a:spAutoFit/>
          </a:bodyPr>
          <a:lstStyle/>
          <a:p>
            <a:pPr algn="l">
              <a:lnSpc>
                <a:spcPts val="4200"/>
              </a:lnSpc>
            </a:pPr>
            <a:r>
              <a:rPr lang="en-US" sz="3000">
                <a:solidFill>
                  <a:srgbClr val="000000"/>
                </a:solidFill>
                <a:latin typeface="Lato"/>
              </a:rPr>
              <a:t>Shaun Kwo </a:t>
            </a:r>
          </a:p>
          <a:p>
            <a:pPr algn="l">
              <a:lnSpc>
                <a:spcPts val="4200"/>
              </a:lnSpc>
            </a:pPr>
            <a:r>
              <a:rPr lang="en-US" sz="3000">
                <a:solidFill>
                  <a:srgbClr val="000000"/>
                </a:solidFill>
                <a:latin typeface="Lato"/>
              </a:rPr>
              <a:t>DAAA/FT/2A/03</a:t>
            </a:r>
          </a:p>
          <a:p>
            <a:pPr algn="l">
              <a:lnSpc>
                <a:spcPts val="4200"/>
              </a:lnSpc>
            </a:pPr>
            <a:r>
              <a:rPr lang="en-US" sz="3000">
                <a:solidFill>
                  <a:srgbClr val="000000"/>
                </a:solidFill>
                <a:latin typeface="Lato"/>
              </a:rPr>
              <a:t>2317933</a:t>
            </a:r>
          </a:p>
        </p:txBody>
      </p:sp>
      <p:sp>
        <p:nvSpPr>
          <p:cNvPr id="13" name="TextBox 13"/>
          <p:cNvSpPr txBox="1"/>
          <p:nvPr/>
        </p:nvSpPr>
        <p:spPr>
          <a:xfrm>
            <a:off x="1476175" y="7508978"/>
            <a:ext cx="5027210" cy="701675"/>
          </a:xfrm>
          <a:prstGeom prst="rect">
            <a:avLst/>
          </a:prstGeom>
        </p:spPr>
        <p:txBody>
          <a:bodyPr lIns="0" tIns="0" rIns="0" bIns="0" rtlCol="0" anchor="t">
            <a:spAutoFit/>
          </a:bodyPr>
          <a:lstStyle/>
          <a:p>
            <a:pPr algn="l">
              <a:lnSpc>
                <a:spcPts val="2800"/>
              </a:lnSpc>
            </a:pPr>
            <a:r>
              <a:rPr lang="en-US" sz="2000">
                <a:solidFill>
                  <a:srgbClr val="000000"/>
                </a:solidFill>
                <a:latin typeface="Lato"/>
              </a:rPr>
              <a:t>Presented to Mr Peter Lee</a:t>
            </a:r>
          </a:p>
          <a:p>
            <a:pPr algn="l">
              <a:lnSpc>
                <a:spcPts val="2800"/>
              </a:lnSpc>
            </a:pPr>
            <a:endParaRPr lang="en-US" sz="2000">
              <a:solidFill>
                <a:srgbClr val="000000"/>
              </a:solidFill>
              <a:latin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7459456" y="1587847"/>
            <a:ext cx="3836264" cy="3836264"/>
          </a:xfrm>
          <a:custGeom>
            <a:avLst/>
            <a:gdLst/>
            <a:ahLst/>
            <a:cxnLst/>
            <a:rect l="l" t="t" r="r" b="b"/>
            <a:pathLst>
              <a:path w="3836264" h="3836264">
                <a:moveTo>
                  <a:pt x="0" y="0"/>
                </a:moveTo>
                <a:lnTo>
                  <a:pt x="3836265" y="0"/>
                </a:lnTo>
                <a:lnTo>
                  <a:pt x="3836265" y="3836264"/>
                </a:lnTo>
                <a:lnTo>
                  <a:pt x="0" y="3836264"/>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1395325" y="17588"/>
            <a:ext cx="5379701" cy="1327150"/>
          </a:xfrm>
          <a:prstGeom prst="rect">
            <a:avLst/>
          </a:prstGeom>
        </p:spPr>
        <p:txBody>
          <a:bodyPr lIns="0" tIns="0" rIns="0" bIns="0" rtlCol="0" anchor="t">
            <a:spAutoFit/>
          </a:bodyPr>
          <a:lstStyle/>
          <a:p>
            <a:pPr algn="r">
              <a:lnSpc>
                <a:spcPts val="9799"/>
              </a:lnSpc>
            </a:pPr>
            <a:r>
              <a:rPr lang="en-US" sz="6999" u="sng" dirty="0">
                <a:solidFill>
                  <a:srgbClr val="000000"/>
                </a:solidFill>
                <a:latin typeface="Chunk Five"/>
              </a:rPr>
              <a:t>Conclusion</a:t>
            </a:r>
          </a:p>
        </p:txBody>
      </p:sp>
      <p:sp>
        <p:nvSpPr>
          <p:cNvPr id="11" name="TextBox 11"/>
          <p:cNvSpPr txBox="1"/>
          <p:nvPr/>
        </p:nvSpPr>
        <p:spPr>
          <a:xfrm>
            <a:off x="297240" y="7300362"/>
            <a:ext cx="10501063" cy="1847850"/>
          </a:xfrm>
          <a:prstGeom prst="rect">
            <a:avLst/>
          </a:prstGeom>
        </p:spPr>
        <p:txBody>
          <a:bodyPr lIns="0" tIns="0" rIns="0" bIns="0" rtlCol="0" anchor="t">
            <a:spAutoFit/>
          </a:bodyPr>
          <a:lstStyle/>
          <a:p>
            <a:pPr algn="l">
              <a:lnSpc>
                <a:spcPts val="3749"/>
              </a:lnSpc>
            </a:pPr>
            <a:r>
              <a:rPr lang="en-US" sz="2499">
                <a:solidFill>
                  <a:srgbClr val="7E8489"/>
                </a:solidFill>
                <a:latin typeface="Lato"/>
              </a:rPr>
              <a:t>Houses in Towns such as </a:t>
            </a:r>
            <a:r>
              <a:rPr lang="en-US" sz="2499">
                <a:solidFill>
                  <a:srgbClr val="7E8489"/>
                </a:solidFill>
                <a:latin typeface="Lato Bold"/>
              </a:rPr>
              <a:t>Pasir Ris, Bukit Merah and Lim Chu Kang </a:t>
            </a:r>
            <a:r>
              <a:rPr lang="en-US" sz="2499">
                <a:solidFill>
                  <a:srgbClr val="7E8489"/>
                </a:solidFill>
                <a:latin typeface="Lato"/>
              </a:rPr>
              <a:t>need </a:t>
            </a:r>
            <a:r>
              <a:rPr lang="en-US" sz="2499">
                <a:solidFill>
                  <a:srgbClr val="7E8489"/>
                </a:solidFill>
                <a:latin typeface="Lato Bold"/>
              </a:rPr>
              <a:t>more facilities</a:t>
            </a:r>
            <a:r>
              <a:rPr lang="en-US" sz="2499">
                <a:solidFill>
                  <a:srgbClr val="7E8489"/>
                </a:solidFill>
                <a:latin typeface="Lato"/>
              </a:rPr>
              <a:t> such as </a:t>
            </a:r>
            <a:r>
              <a:rPr lang="en-US" sz="2499">
                <a:solidFill>
                  <a:srgbClr val="7E8489"/>
                </a:solidFill>
                <a:latin typeface="Lato Bold"/>
              </a:rPr>
              <a:t>MRT stations </a:t>
            </a:r>
            <a:r>
              <a:rPr lang="en-US" sz="2499">
                <a:solidFill>
                  <a:srgbClr val="7E8489"/>
                </a:solidFill>
                <a:latin typeface="Lato"/>
              </a:rPr>
              <a:t>to </a:t>
            </a:r>
            <a:r>
              <a:rPr lang="en-US" sz="2499">
                <a:solidFill>
                  <a:srgbClr val="7E8489"/>
                </a:solidFill>
                <a:latin typeface="Lato Bold"/>
              </a:rPr>
              <a:t>encourage more buyers to buy HDB Resales </a:t>
            </a:r>
            <a:r>
              <a:rPr lang="en-US" sz="2499">
                <a:solidFill>
                  <a:srgbClr val="7E8489"/>
                </a:solidFill>
                <a:latin typeface="Lato"/>
              </a:rPr>
              <a:t>for its </a:t>
            </a:r>
            <a:r>
              <a:rPr lang="en-US" sz="2499">
                <a:solidFill>
                  <a:srgbClr val="7E8489"/>
                </a:solidFill>
                <a:latin typeface="Lato Bold"/>
              </a:rPr>
              <a:t>convenience </a:t>
            </a:r>
            <a:r>
              <a:rPr lang="en-US" sz="2499">
                <a:solidFill>
                  <a:srgbClr val="7E8489"/>
                </a:solidFill>
                <a:latin typeface="Lato"/>
              </a:rPr>
              <a:t>and </a:t>
            </a:r>
            <a:r>
              <a:rPr lang="en-US" sz="2499">
                <a:solidFill>
                  <a:srgbClr val="7E8489"/>
                </a:solidFill>
                <a:latin typeface="Lato Bold"/>
              </a:rPr>
              <a:t>improved connectivity</a:t>
            </a:r>
            <a:r>
              <a:rPr lang="en-US" sz="2499">
                <a:solidFill>
                  <a:srgbClr val="7E8489"/>
                </a:solidFill>
                <a:latin typeface="Lato"/>
              </a:rPr>
              <a:t>, and </a:t>
            </a:r>
            <a:r>
              <a:rPr lang="en-US" sz="2499">
                <a:solidFill>
                  <a:srgbClr val="7E8489"/>
                </a:solidFill>
                <a:latin typeface="Lato Bold"/>
              </a:rPr>
              <a:t>more sellers </a:t>
            </a:r>
            <a:r>
              <a:rPr lang="en-US" sz="2499">
                <a:solidFill>
                  <a:srgbClr val="7E8489"/>
                </a:solidFill>
                <a:latin typeface="Lato"/>
              </a:rPr>
              <a:t>to </a:t>
            </a:r>
            <a:r>
              <a:rPr lang="en-US" sz="2499">
                <a:solidFill>
                  <a:srgbClr val="7E8489"/>
                </a:solidFill>
                <a:latin typeface="Lato Bold"/>
              </a:rPr>
              <a:t>sell at a fairly valued market price</a:t>
            </a:r>
            <a:r>
              <a:rPr lang="en-US" sz="2499">
                <a:solidFill>
                  <a:srgbClr val="7E8489"/>
                </a:solidFill>
                <a:latin typeface="Lato"/>
              </a:rPr>
              <a:t>.</a:t>
            </a:r>
          </a:p>
        </p:txBody>
      </p:sp>
      <p:sp>
        <p:nvSpPr>
          <p:cNvPr id="12" name="TextBox 12"/>
          <p:cNvSpPr txBox="1"/>
          <p:nvPr/>
        </p:nvSpPr>
        <p:spPr>
          <a:xfrm>
            <a:off x="748132" y="4564063"/>
            <a:ext cx="3954780" cy="958850"/>
          </a:xfrm>
          <a:prstGeom prst="rect">
            <a:avLst/>
          </a:prstGeom>
        </p:spPr>
        <p:txBody>
          <a:bodyPr lIns="0" tIns="0" rIns="0" bIns="0" rtlCol="0" anchor="t">
            <a:spAutoFit/>
          </a:bodyPr>
          <a:lstStyle/>
          <a:p>
            <a:pPr algn="l">
              <a:lnSpc>
                <a:spcPts val="7000"/>
              </a:lnSpc>
            </a:pPr>
            <a:r>
              <a:rPr lang="en-US" sz="5000" u="sng">
                <a:solidFill>
                  <a:srgbClr val="000000"/>
                </a:solidFill>
                <a:latin typeface="Chunk Five"/>
              </a:rPr>
              <a:t>Suggestion</a:t>
            </a:r>
          </a:p>
        </p:txBody>
      </p:sp>
      <p:grpSp>
        <p:nvGrpSpPr>
          <p:cNvPr id="13" name="Group 13"/>
          <p:cNvGrpSpPr/>
          <p:nvPr/>
        </p:nvGrpSpPr>
        <p:grpSpPr>
          <a:xfrm>
            <a:off x="0" y="0"/>
            <a:ext cx="10488600" cy="4674582"/>
            <a:chOff x="0" y="0"/>
            <a:chExt cx="13984800" cy="6232776"/>
          </a:xfrm>
        </p:grpSpPr>
        <p:pic>
          <p:nvPicPr>
            <p:cNvPr id="14" name="Picture 14"/>
            <p:cNvPicPr>
              <a:picLocks noChangeAspect="1"/>
            </p:cNvPicPr>
            <p:nvPr/>
          </p:nvPicPr>
          <p:blipFill>
            <a:blip r:embed="rId6"/>
            <a:srcRect t="28349" b="4818"/>
            <a:stretch>
              <a:fillRect/>
            </a:stretch>
          </p:blipFill>
          <p:spPr>
            <a:xfrm>
              <a:off x="0" y="0"/>
              <a:ext cx="13984800" cy="6232776"/>
            </a:xfrm>
            <a:prstGeom prst="rect">
              <a:avLst/>
            </a:prstGeom>
          </p:spPr>
        </p:pic>
      </p:grpSp>
      <p:sp>
        <p:nvSpPr>
          <p:cNvPr id="15" name="TextBox 15"/>
          <p:cNvSpPr txBox="1"/>
          <p:nvPr/>
        </p:nvSpPr>
        <p:spPr>
          <a:xfrm>
            <a:off x="0" y="5747976"/>
            <a:ext cx="11016960" cy="1047750"/>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Constructing more MRT stations at Towns where past HBD Resale Prices are not fairly valued</a:t>
            </a:r>
          </a:p>
        </p:txBody>
      </p:sp>
      <p:sp>
        <p:nvSpPr>
          <p:cNvPr id="16" name="TextBox 16"/>
          <p:cNvSpPr txBox="1"/>
          <p:nvPr/>
        </p:nvSpPr>
        <p:spPr>
          <a:xfrm>
            <a:off x="10591800" y="1138788"/>
            <a:ext cx="7429263" cy="478091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From everything that I have seen, I can conclude that Singapore’s HDB Resale Market is thriving but there are still areas where authorities can step in to improve the infrastructure and facilities which indirectly makes the HDB Resale Market more fairly valued.</a:t>
            </a:r>
          </a:p>
        </p:txBody>
      </p:sp>
      <p:sp>
        <p:nvSpPr>
          <p:cNvPr id="17" name="Freeform 10">
            <a:extLst>
              <a:ext uri="{FF2B5EF4-FFF2-40B4-BE49-F238E27FC236}">
                <a16:creationId xmlns:a16="http://schemas.microsoft.com/office/drawing/2014/main" id="{382DFE4C-17F2-7F9D-C963-55370CEBE77C}"/>
              </a:ext>
            </a:extLst>
          </p:cNvPr>
          <p:cNvSpPr/>
          <p:nvPr/>
        </p:nvSpPr>
        <p:spPr>
          <a:xfrm>
            <a:off x="10971240" y="587317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8" name="TextBox 10">
            <a:extLst>
              <a:ext uri="{FF2B5EF4-FFF2-40B4-BE49-F238E27FC236}">
                <a16:creationId xmlns:a16="http://schemas.microsoft.com/office/drawing/2014/main" id="{06CF824A-ACF8-4D9B-A0A8-FACED02B409E}"/>
              </a:ext>
            </a:extLst>
          </p:cNvPr>
          <p:cNvSpPr txBox="1"/>
          <p:nvPr/>
        </p:nvSpPr>
        <p:spPr>
          <a:xfrm>
            <a:off x="12775629" y="6640402"/>
            <a:ext cx="5379701" cy="1211807"/>
          </a:xfrm>
          <a:prstGeom prst="rect">
            <a:avLst/>
          </a:prstGeom>
        </p:spPr>
        <p:txBody>
          <a:bodyPr lIns="0" tIns="0" rIns="0" bIns="0" rtlCol="0" anchor="t">
            <a:spAutoFit/>
          </a:bodyPr>
          <a:lstStyle/>
          <a:p>
            <a:pPr algn="r">
              <a:lnSpc>
                <a:spcPts val="9799"/>
              </a:lnSpc>
            </a:pPr>
            <a:r>
              <a:rPr lang="en-US" sz="6999" dirty="0">
                <a:solidFill>
                  <a:srgbClr val="000000"/>
                </a:solidFill>
                <a:latin typeface="Chunk Fiv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sp>
        <p:nvSpPr>
          <p:cNvPr id="2" name="Freeform 2"/>
          <p:cNvSpPr/>
          <p:nvPr/>
        </p:nvSpPr>
        <p:spPr>
          <a:xfrm>
            <a:off x="1028700" y="2167113"/>
            <a:ext cx="5300479" cy="5300479"/>
          </a:xfrm>
          <a:custGeom>
            <a:avLst/>
            <a:gdLst/>
            <a:ahLst/>
            <a:cxnLst/>
            <a:rect l="l" t="t" r="r" b="b"/>
            <a:pathLst>
              <a:path w="5300479" h="5300479">
                <a:moveTo>
                  <a:pt x="0" y="0"/>
                </a:moveTo>
                <a:lnTo>
                  <a:pt x="5300479" y="0"/>
                </a:lnTo>
                <a:lnTo>
                  <a:pt x="5300479" y="5300479"/>
                </a:lnTo>
                <a:lnTo>
                  <a:pt x="0" y="5300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4283723900"/>
              </p:ext>
            </p:extLst>
          </p:nvPr>
        </p:nvGraphicFramePr>
        <p:xfrm>
          <a:off x="9583061" y="655121"/>
          <a:ext cx="7059471" cy="8591552"/>
        </p:xfrm>
        <a:graphic>
          <a:graphicData uri="http://schemas.openxmlformats.org/drawingml/2006/table">
            <a:tbl>
              <a:tblPr/>
              <a:tblGrid>
                <a:gridCol w="975918">
                  <a:extLst>
                    <a:ext uri="{9D8B030D-6E8A-4147-A177-3AD203B41FA5}">
                      <a16:colId xmlns:a16="http://schemas.microsoft.com/office/drawing/2014/main" val="20000"/>
                    </a:ext>
                  </a:extLst>
                </a:gridCol>
                <a:gridCol w="6083553">
                  <a:extLst>
                    <a:ext uri="{9D8B030D-6E8A-4147-A177-3AD203B41FA5}">
                      <a16:colId xmlns:a16="http://schemas.microsoft.com/office/drawing/2014/main" val="20001"/>
                    </a:ext>
                  </a:extLst>
                </a:gridCol>
              </a:tblGrid>
              <a:tr h="1157659">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71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71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7659">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71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57659">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71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71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317549" y="483671"/>
            <a:ext cx="526568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a:t>
            </a:r>
            <a:r>
              <a:rPr lang="en-US" sz="9200" u="sng">
                <a:solidFill>
                  <a:srgbClr val="000000"/>
                </a:solidFill>
                <a:latin typeface="Canva Sans Bold"/>
              </a:rPr>
              <a:t>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0" y="0"/>
            <a:ext cx="4762961" cy="4762961"/>
          </a:xfrm>
          <a:custGeom>
            <a:avLst/>
            <a:gdLst/>
            <a:ahLst/>
            <a:cxnLst/>
            <a:rect l="l" t="t" r="r" b="b"/>
            <a:pathLst>
              <a:path w="4762961" h="4762961">
                <a:moveTo>
                  <a:pt x="0" y="0"/>
                </a:moveTo>
                <a:lnTo>
                  <a:pt x="4762961" y="0"/>
                </a:lnTo>
                <a:lnTo>
                  <a:pt x="4762961" y="4762961"/>
                </a:lnTo>
                <a:lnTo>
                  <a:pt x="0" y="4762961"/>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028700" y="1028700"/>
            <a:ext cx="7468522" cy="7772400"/>
            <a:chOff x="0" y="0"/>
            <a:chExt cx="9958029" cy="10363200"/>
          </a:xfrm>
        </p:grpSpPr>
        <p:pic>
          <p:nvPicPr>
            <p:cNvPr id="11" name="Picture 11"/>
            <p:cNvPicPr>
              <a:picLocks noChangeAspect="1"/>
            </p:cNvPicPr>
            <p:nvPr/>
          </p:nvPicPr>
          <p:blipFill>
            <a:blip r:embed="rId6"/>
            <a:srcRect l="10470" r="35118"/>
            <a:stretch>
              <a:fillRect/>
            </a:stretch>
          </p:blipFill>
          <p:spPr>
            <a:xfrm>
              <a:off x="0" y="0"/>
              <a:ext cx="9958029" cy="10363200"/>
            </a:xfrm>
            <a:prstGeom prst="rect">
              <a:avLst/>
            </a:prstGeom>
          </p:spPr>
        </p:pic>
      </p:grpSp>
      <p:sp>
        <p:nvSpPr>
          <p:cNvPr id="12" name="TextBox 12"/>
          <p:cNvSpPr txBox="1"/>
          <p:nvPr/>
        </p:nvSpPr>
        <p:spPr>
          <a:xfrm>
            <a:off x="10168512" y="1745481"/>
            <a:ext cx="6908123" cy="1327150"/>
          </a:xfrm>
          <a:prstGeom prst="rect">
            <a:avLst/>
          </a:prstGeom>
        </p:spPr>
        <p:txBody>
          <a:bodyPr lIns="0" tIns="0" rIns="0" bIns="0" rtlCol="0" anchor="t">
            <a:spAutoFit/>
          </a:bodyPr>
          <a:lstStyle/>
          <a:p>
            <a:pPr algn="l">
              <a:lnSpc>
                <a:spcPts val="9799"/>
              </a:lnSpc>
            </a:pPr>
            <a:r>
              <a:rPr lang="en-US" sz="6999">
                <a:solidFill>
                  <a:srgbClr val="000000"/>
                </a:solidFill>
                <a:latin typeface="Chunk Five"/>
              </a:rPr>
              <a:t>Objective</a:t>
            </a:r>
          </a:p>
        </p:txBody>
      </p:sp>
      <p:sp>
        <p:nvSpPr>
          <p:cNvPr id="13" name="TextBox 13"/>
          <p:cNvSpPr txBox="1"/>
          <p:nvPr/>
        </p:nvSpPr>
        <p:spPr>
          <a:xfrm>
            <a:off x="10168512" y="4838700"/>
            <a:ext cx="6609212" cy="2314575"/>
          </a:xfrm>
          <a:prstGeom prst="rect">
            <a:avLst/>
          </a:prstGeom>
        </p:spPr>
        <p:txBody>
          <a:bodyPr lIns="0" tIns="0" rIns="0" bIns="0" rtlCol="0" anchor="t">
            <a:spAutoFit/>
          </a:bodyPr>
          <a:lstStyle/>
          <a:p>
            <a:pPr algn="l">
              <a:lnSpc>
                <a:spcPts val="3749"/>
              </a:lnSpc>
            </a:pPr>
            <a:r>
              <a:rPr lang="en-US" sz="2499">
                <a:solidFill>
                  <a:srgbClr val="7E8489"/>
                </a:solidFill>
                <a:latin typeface="Lato"/>
              </a:rPr>
              <a:t>House Resale Prices can be influenced by many factors but today we are focusing on how presence of nearby facilities influence HDB Resale and </a:t>
            </a:r>
            <a:r>
              <a:rPr lang="en-US" sz="2499">
                <a:solidFill>
                  <a:srgbClr val="7E8489"/>
                </a:solidFill>
                <a:latin typeface="Lato Bold"/>
              </a:rPr>
              <a:t>find ways to make the HDB Resale Market more fairly valued.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103050" y="0"/>
            <a:ext cx="4184950" cy="4184950"/>
          </a:xfrm>
          <a:custGeom>
            <a:avLst/>
            <a:gdLst/>
            <a:ahLst/>
            <a:cxnLst/>
            <a:rect l="l" t="t" r="r" b="b"/>
            <a:pathLst>
              <a:path w="4184950" h="4184950">
                <a:moveTo>
                  <a:pt x="0" y="0"/>
                </a:moveTo>
                <a:lnTo>
                  <a:pt x="4184950" y="0"/>
                </a:lnTo>
                <a:lnTo>
                  <a:pt x="4184950" y="4184950"/>
                </a:lnTo>
                <a:lnTo>
                  <a:pt x="0" y="4184950"/>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784580" y="890830"/>
            <a:ext cx="3249284" cy="2475364"/>
          </a:xfrm>
          <a:custGeom>
            <a:avLst/>
            <a:gdLst/>
            <a:ahLst/>
            <a:cxnLst/>
            <a:rect l="l" t="t" r="r" b="b"/>
            <a:pathLst>
              <a:path w="3249284" h="2475364">
                <a:moveTo>
                  <a:pt x="0" y="0"/>
                </a:moveTo>
                <a:lnTo>
                  <a:pt x="3249284" y="0"/>
                </a:lnTo>
                <a:lnTo>
                  <a:pt x="3249284" y="2475363"/>
                </a:lnTo>
                <a:lnTo>
                  <a:pt x="0" y="2475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8348386" y="540030"/>
            <a:ext cx="5003994" cy="5720529"/>
          </a:xfrm>
          <a:custGeom>
            <a:avLst/>
            <a:gdLst/>
            <a:ahLst/>
            <a:cxnLst/>
            <a:rect l="l" t="t" r="r" b="b"/>
            <a:pathLst>
              <a:path w="5003994" h="5720529">
                <a:moveTo>
                  <a:pt x="0" y="0"/>
                </a:moveTo>
                <a:lnTo>
                  <a:pt x="5003994" y="0"/>
                </a:lnTo>
                <a:lnTo>
                  <a:pt x="5003994" y="5720529"/>
                </a:lnTo>
                <a:lnTo>
                  <a:pt x="0" y="5720529"/>
                </a:lnTo>
                <a:lnTo>
                  <a:pt x="0" y="0"/>
                </a:lnTo>
                <a:close/>
              </a:path>
            </a:pathLst>
          </a:custGeom>
          <a:blipFill>
            <a:blip r:embed="rId8"/>
            <a:stretch>
              <a:fillRect/>
            </a:stretch>
          </a:blipFill>
        </p:spPr>
        <p:txBody>
          <a:bodyPr/>
          <a:lstStyle/>
          <a:p>
            <a:endParaRPr lang="en-US"/>
          </a:p>
        </p:txBody>
      </p:sp>
      <p:sp>
        <p:nvSpPr>
          <p:cNvPr id="12" name="Freeform 12"/>
          <p:cNvSpPr/>
          <p:nvPr/>
        </p:nvSpPr>
        <p:spPr>
          <a:xfrm>
            <a:off x="8348386" y="6260559"/>
            <a:ext cx="5003994" cy="2788743"/>
          </a:xfrm>
          <a:custGeom>
            <a:avLst/>
            <a:gdLst/>
            <a:ahLst/>
            <a:cxnLst/>
            <a:rect l="l" t="t" r="r" b="b"/>
            <a:pathLst>
              <a:path w="5003994" h="2788743">
                <a:moveTo>
                  <a:pt x="0" y="0"/>
                </a:moveTo>
                <a:lnTo>
                  <a:pt x="5003994" y="0"/>
                </a:lnTo>
                <a:lnTo>
                  <a:pt x="5003994" y="2788743"/>
                </a:lnTo>
                <a:lnTo>
                  <a:pt x="0" y="2788743"/>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210415" y="231775"/>
            <a:ext cx="7705772" cy="1327150"/>
          </a:xfrm>
          <a:prstGeom prst="rect">
            <a:avLst/>
          </a:prstGeom>
        </p:spPr>
        <p:txBody>
          <a:bodyPr lIns="0" tIns="0" rIns="0" bIns="0" rtlCol="0" anchor="t">
            <a:spAutoFit/>
          </a:bodyPr>
          <a:lstStyle/>
          <a:p>
            <a:pPr algn="l">
              <a:lnSpc>
                <a:spcPts val="9799"/>
              </a:lnSpc>
            </a:pPr>
            <a:r>
              <a:rPr lang="en-US" sz="6999" u="sng">
                <a:solidFill>
                  <a:srgbClr val="000000"/>
                </a:solidFill>
                <a:latin typeface="Chunk Five"/>
              </a:rPr>
              <a:t>Nature of Dataset</a:t>
            </a:r>
          </a:p>
        </p:txBody>
      </p:sp>
      <p:sp>
        <p:nvSpPr>
          <p:cNvPr id="14" name="TextBox 14"/>
          <p:cNvSpPr txBox="1"/>
          <p:nvPr/>
        </p:nvSpPr>
        <p:spPr>
          <a:xfrm>
            <a:off x="353101" y="1099243"/>
            <a:ext cx="2346096" cy="3085706"/>
          </a:xfrm>
          <a:prstGeom prst="rect">
            <a:avLst/>
          </a:prstGeom>
        </p:spPr>
        <p:txBody>
          <a:bodyPr lIns="0" tIns="0" rIns="0" bIns="0" rtlCol="0" anchor="t">
            <a:spAutoFit/>
          </a:bodyPr>
          <a:lstStyle/>
          <a:p>
            <a:pPr algn="l">
              <a:lnSpc>
                <a:spcPts val="22706"/>
              </a:lnSpc>
            </a:pPr>
            <a:r>
              <a:rPr lang="en-US" sz="16218">
                <a:solidFill>
                  <a:srgbClr val="E6E6E7"/>
                </a:solidFill>
                <a:latin typeface="Chunk Five"/>
              </a:rPr>
              <a:t>01</a:t>
            </a:r>
          </a:p>
        </p:txBody>
      </p:sp>
      <p:sp>
        <p:nvSpPr>
          <p:cNvPr id="15" name="TextBox 15"/>
          <p:cNvSpPr txBox="1"/>
          <p:nvPr/>
        </p:nvSpPr>
        <p:spPr>
          <a:xfrm>
            <a:off x="553497" y="2489480"/>
            <a:ext cx="5731965" cy="6902001"/>
          </a:xfrm>
          <a:prstGeom prst="rect">
            <a:avLst/>
          </a:prstGeom>
        </p:spPr>
        <p:txBody>
          <a:bodyPr lIns="0" tIns="0" rIns="0" bIns="0" rtlCol="0" anchor="t">
            <a:spAutoFit/>
          </a:bodyPr>
          <a:lstStyle/>
          <a:p>
            <a:pPr algn="l">
              <a:lnSpc>
                <a:spcPts val="6735"/>
              </a:lnSpc>
            </a:pPr>
            <a:r>
              <a:rPr lang="en-US" sz="4490">
                <a:solidFill>
                  <a:srgbClr val="7E8489"/>
                </a:solidFill>
                <a:latin typeface="Lato"/>
              </a:rPr>
              <a:t>D</a:t>
            </a:r>
            <a:r>
              <a:rPr lang="en-US" sz="4490">
                <a:solidFill>
                  <a:srgbClr val="000000"/>
                </a:solidFill>
                <a:latin typeface="Lato"/>
              </a:rPr>
              <a:t>ataset has:</a:t>
            </a:r>
          </a:p>
          <a:p>
            <a:pPr algn="l">
              <a:lnSpc>
                <a:spcPts val="6735"/>
              </a:lnSpc>
            </a:pPr>
            <a:endParaRPr lang="en-US" sz="4490">
              <a:solidFill>
                <a:srgbClr val="000000"/>
              </a:solidFill>
              <a:latin typeface="Lato"/>
            </a:endParaRPr>
          </a:p>
          <a:p>
            <a:pPr algn="l">
              <a:lnSpc>
                <a:spcPts val="6735"/>
              </a:lnSpc>
            </a:pPr>
            <a:r>
              <a:rPr lang="en-US" sz="4490">
                <a:solidFill>
                  <a:srgbClr val="000000"/>
                </a:solidFill>
                <a:latin typeface="Lato"/>
              </a:rPr>
              <a:t>Columns: 31</a:t>
            </a:r>
          </a:p>
          <a:p>
            <a:pPr algn="l">
              <a:lnSpc>
                <a:spcPts val="6735"/>
              </a:lnSpc>
            </a:pPr>
            <a:r>
              <a:rPr lang="en-US" sz="4490">
                <a:solidFill>
                  <a:srgbClr val="000000"/>
                </a:solidFill>
                <a:latin typeface="Lato"/>
              </a:rPr>
              <a:t>Rows: 864027</a:t>
            </a:r>
          </a:p>
          <a:p>
            <a:pPr algn="l">
              <a:lnSpc>
                <a:spcPts val="6735"/>
              </a:lnSpc>
            </a:pPr>
            <a:r>
              <a:rPr lang="en-US" sz="4490">
                <a:solidFill>
                  <a:srgbClr val="000000"/>
                </a:solidFill>
                <a:latin typeface="Lato"/>
              </a:rPr>
              <a:t>Dataset Size: 211 MB</a:t>
            </a:r>
          </a:p>
          <a:p>
            <a:pPr algn="l">
              <a:lnSpc>
                <a:spcPts val="6735"/>
              </a:lnSpc>
            </a:pPr>
            <a:endParaRPr lang="en-US" sz="4490">
              <a:solidFill>
                <a:srgbClr val="000000"/>
              </a:solidFill>
              <a:latin typeface="Lato"/>
            </a:endParaRPr>
          </a:p>
          <a:p>
            <a:pPr algn="l">
              <a:lnSpc>
                <a:spcPts val="4800"/>
              </a:lnSpc>
            </a:pPr>
            <a:r>
              <a:rPr lang="en-US" sz="3200">
                <a:solidFill>
                  <a:srgbClr val="000000"/>
                </a:solidFill>
                <a:latin typeface="Lato"/>
              </a:rPr>
              <a:t>Dataset contain HDB Resale info and factors that influence HDB Resale Price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0" y="0"/>
            <a:ext cx="5661660" cy="5661660"/>
          </a:xfrm>
          <a:custGeom>
            <a:avLst/>
            <a:gdLst/>
            <a:ahLst/>
            <a:cxnLst/>
            <a:rect l="l" t="t" r="r" b="b"/>
            <a:pathLst>
              <a:path w="5661660" h="5661660">
                <a:moveTo>
                  <a:pt x="0" y="0"/>
                </a:moveTo>
                <a:lnTo>
                  <a:pt x="5661660" y="0"/>
                </a:lnTo>
                <a:lnTo>
                  <a:pt x="5661660" y="5661660"/>
                </a:lnTo>
                <a:lnTo>
                  <a:pt x="0" y="5661660"/>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324215" y="1028700"/>
            <a:ext cx="4650434" cy="2923630"/>
            <a:chOff x="0" y="0"/>
            <a:chExt cx="6200578" cy="3898173"/>
          </a:xfrm>
        </p:grpSpPr>
        <p:pic>
          <p:nvPicPr>
            <p:cNvPr id="11" name="Picture 11"/>
            <p:cNvPicPr>
              <a:picLocks noChangeAspect="1"/>
            </p:cNvPicPr>
            <p:nvPr/>
          </p:nvPicPr>
          <p:blipFill>
            <a:blip r:embed="rId6"/>
            <a:srcRect t="1435" b="1435"/>
            <a:stretch>
              <a:fillRect/>
            </a:stretch>
          </p:blipFill>
          <p:spPr>
            <a:xfrm>
              <a:off x="0" y="0"/>
              <a:ext cx="6200578" cy="3898173"/>
            </a:xfrm>
            <a:prstGeom prst="rect">
              <a:avLst/>
            </a:prstGeom>
          </p:spPr>
        </p:pic>
      </p:grpSp>
      <p:sp>
        <p:nvSpPr>
          <p:cNvPr id="12" name="Freeform 12"/>
          <p:cNvSpPr/>
          <p:nvPr/>
        </p:nvSpPr>
        <p:spPr>
          <a:xfrm>
            <a:off x="324215" y="5143500"/>
            <a:ext cx="5551657" cy="2738665"/>
          </a:xfrm>
          <a:custGeom>
            <a:avLst/>
            <a:gdLst/>
            <a:ahLst/>
            <a:cxnLst/>
            <a:rect l="l" t="t" r="r" b="b"/>
            <a:pathLst>
              <a:path w="5551657" h="2738665">
                <a:moveTo>
                  <a:pt x="0" y="0"/>
                </a:moveTo>
                <a:lnTo>
                  <a:pt x="5551657" y="0"/>
                </a:lnTo>
                <a:lnTo>
                  <a:pt x="5551657" y="2738665"/>
                </a:lnTo>
                <a:lnTo>
                  <a:pt x="0" y="2738665"/>
                </a:lnTo>
                <a:lnTo>
                  <a:pt x="0" y="0"/>
                </a:lnTo>
                <a:close/>
              </a:path>
            </a:pathLst>
          </a:custGeom>
          <a:blipFill>
            <a:blip r:embed="rId7"/>
            <a:stretch>
              <a:fillRect/>
            </a:stretch>
          </a:blipFill>
        </p:spPr>
        <p:txBody>
          <a:bodyPr/>
          <a:lstStyle/>
          <a:p>
            <a:endParaRPr lang="en-US"/>
          </a:p>
        </p:txBody>
      </p:sp>
      <p:sp>
        <p:nvSpPr>
          <p:cNvPr id="13" name="Freeform 13"/>
          <p:cNvSpPr/>
          <p:nvPr/>
        </p:nvSpPr>
        <p:spPr>
          <a:xfrm>
            <a:off x="6329032" y="1772331"/>
            <a:ext cx="4854084" cy="4072101"/>
          </a:xfrm>
          <a:custGeom>
            <a:avLst/>
            <a:gdLst/>
            <a:ahLst/>
            <a:cxnLst/>
            <a:rect l="l" t="t" r="r" b="b"/>
            <a:pathLst>
              <a:path w="4854084" h="4072101">
                <a:moveTo>
                  <a:pt x="0" y="0"/>
                </a:moveTo>
                <a:lnTo>
                  <a:pt x="4854084" y="0"/>
                </a:lnTo>
                <a:lnTo>
                  <a:pt x="4854084" y="4072101"/>
                </a:lnTo>
                <a:lnTo>
                  <a:pt x="0" y="4072101"/>
                </a:lnTo>
                <a:lnTo>
                  <a:pt x="0" y="0"/>
                </a:lnTo>
                <a:close/>
              </a:path>
            </a:pathLst>
          </a:custGeom>
          <a:blipFill>
            <a:blip r:embed="rId8"/>
            <a:stretch>
              <a:fillRect/>
            </a:stretch>
          </a:blipFill>
        </p:spPr>
        <p:txBody>
          <a:bodyPr/>
          <a:lstStyle/>
          <a:p>
            <a:endParaRPr lang="en-US"/>
          </a:p>
        </p:txBody>
      </p:sp>
      <p:sp>
        <p:nvSpPr>
          <p:cNvPr id="14" name="Freeform 14"/>
          <p:cNvSpPr/>
          <p:nvPr/>
        </p:nvSpPr>
        <p:spPr>
          <a:xfrm>
            <a:off x="5816652" y="8225065"/>
            <a:ext cx="5878844" cy="1715313"/>
          </a:xfrm>
          <a:custGeom>
            <a:avLst/>
            <a:gdLst/>
            <a:ahLst/>
            <a:cxnLst/>
            <a:rect l="l" t="t" r="r" b="b"/>
            <a:pathLst>
              <a:path w="5878844" h="1715313">
                <a:moveTo>
                  <a:pt x="0" y="0"/>
                </a:moveTo>
                <a:lnTo>
                  <a:pt x="5878844" y="0"/>
                </a:lnTo>
                <a:lnTo>
                  <a:pt x="5878844" y="1715312"/>
                </a:lnTo>
                <a:lnTo>
                  <a:pt x="0" y="1715312"/>
                </a:lnTo>
                <a:lnTo>
                  <a:pt x="0" y="0"/>
                </a:lnTo>
                <a:close/>
              </a:path>
            </a:pathLst>
          </a:custGeom>
          <a:blipFill>
            <a:blip r:embed="rId9"/>
            <a:stretch>
              <a:fillRect/>
            </a:stretch>
          </a:blipFill>
        </p:spPr>
        <p:txBody>
          <a:bodyPr/>
          <a:lstStyle/>
          <a:p>
            <a:endParaRPr lang="en-US"/>
          </a:p>
        </p:txBody>
      </p:sp>
      <p:sp>
        <p:nvSpPr>
          <p:cNvPr id="15" name="Freeform 15"/>
          <p:cNvSpPr/>
          <p:nvPr/>
        </p:nvSpPr>
        <p:spPr>
          <a:xfrm>
            <a:off x="11567986" y="2830830"/>
            <a:ext cx="6375563" cy="1860244"/>
          </a:xfrm>
          <a:custGeom>
            <a:avLst/>
            <a:gdLst/>
            <a:ahLst/>
            <a:cxnLst/>
            <a:rect l="l" t="t" r="r" b="b"/>
            <a:pathLst>
              <a:path w="6375563" h="1860244">
                <a:moveTo>
                  <a:pt x="0" y="0"/>
                </a:moveTo>
                <a:lnTo>
                  <a:pt x="6375562" y="0"/>
                </a:lnTo>
                <a:lnTo>
                  <a:pt x="6375562" y="1860244"/>
                </a:lnTo>
                <a:lnTo>
                  <a:pt x="0" y="1860244"/>
                </a:lnTo>
                <a:lnTo>
                  <a:pt x="0" y="0"/>
                </a:lnTo>
                <a:close/>
              </a:path>
            </a:pathLst>
          </a:custGeom>
          <a:blipFill>
            <a:blip r:embed="rId9"/>
            <a:stretch>
              <a:fillRect/>
            </a:stretch>
          </a:blipFill>
        </p:spPr>
        <p:txBody>
          <a:bodyPr/>
          <a:lstStyle/>
          <a:p>
            <a:endParaRPr lang="en-US"/>
          </a:p>
        </p:txBody>
      </p:sp>
      <p:sp>
        <p:nvSpPr>
          <p:cNvPr id="16" name="Freeform 16"/>
          <p:cNvSpPr/>
          <p:nvPr/>
        </p:nvSpPr>
        <p:spPr>
          <a:xfrm>
            <a:off x="11695496" y="5982140"/>
            <a:ext cx="6592504" cy="3259728"/>
          </a:xfrm>
          <a:custGeom>
            <a:avLst/>
            <a:gdLst/>
            <a:ahLst/>
            <a:cxnLst/>
            <a:rect l="l" t="t" r="r" b="b"/>
            <a:pathLst>
              <a:path w="6592504" h="3259728">
                <a:moveTo>
                  <a:pt x="0" y="0"/>
                </a:moveTo>
                <a:lnTo>
                  <a:pt x="6592504" y="0"/>
                </a:lnTo>
                <a:lnTo>
                  <a:pt x="6592504" y="3259728"/>
                </a:lnTo>
                <a:lnTo>
                  <a:pt x="0" y="3259728"/>
                </a:lnTo>
                <a:lnTo>
                  <a:pt x="0" y="0"/>
                </a:lnTo>
                <a:close/>
              </a:path>
            </a:pathLst>
          </a:custGeom>
          <a:blipFill>
            <a:blip r:embed="rId10"/>
            <a:stretch>
              <a:fillRect/>
            </a:stretch>
          </a:blipFill>
        </p:spPr>
        <p:txBody>
          <a:bodyPr/>
          <a:lstStyle/>
          <a:p>
            <a:endParaRPr lang="en-US"/>
          </a:p>
        </p:txBody>
      </p:sp>
      <p:sp>
        <p:nvSpPr>
          <p:cNvPr id="17" name="TextBox 17"/>
          <p:cNvSpPr txBox="1"/>
          <p:nvPr/>
        </p:nvSpPr>
        <p:spPr>
          <a:xfrm>
            <a:off x="10315903" y="263525"/>
            <a:ext cx="6600117" cy="765175"/>
          </a:xfrm>
          <a:prstGeom prst="rect">
            <a:avLst/>
          </a:prstGeom>
        </p:spPr>
        <p:txBody>
          <a:bodyPr lIns="0" tIns="0" rIns="0" bIns="0" rtlCol="0" anchor="t">
            <a:spAutoFit/>
          </a:bodyPr>
          <a:lstStyle/>
          <a:p>
            <a:pPr algn="just">
              <a:lnSpc>
                <a:spcPts val="5599"/>
              </a:lnSpc>
            </a:pPr>
            <a:r>
              <a:rPr lang="en-US" sz="3999" u="sng">
                <a:solidFill>
                  <a:srgbClr val="000000"/>
                </a:solidFill>
                <a:latin typeface="Chunk Five"/>
              </a:rPr>
              <a:t>Data Cleaning/Wrangling</a:t>
            </a:r>
          </a:p>
        </p:txBody>
      </p:sp>
      <p:sp>
        <p:nvSpPr>
          <p:cNvPr id="18" name="TextBox 18"/>
          <p:cNvSpPr txBox="1"/>
          <p:nvPr/>
        </p:nvSpPr>
        <p:spPr>
          <a:xfrm>
            <a:off x="0" y="358775"/>
            <a:ext cx="55274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1.)Changing file encoding</a:t>
            </a:r>
          </a:p>
        </p:txBody>
      </p:sp>
      <p:sp>
        <p:nvSpPr>
          <p:cNvPr id="19" name="TextBox 19"/>
          <p:cNvSpPr txBox="1"/>
          <p:nvPr/>
        </p:nvSpPr>
        <p:spPr>
          <a:xfrm>
            <a:off x="100814" y="4224382"/>
            <a:ext cx="622821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2.)Reorganising MRT dataset</a:t>
            </a:r>
          </a:p>
        </p:txBody>
      </p:sp>
      <p:sp>
        <p:nvSpPr>
          <p:cNvPr id="20" name="TextBox 20"/>
          <p:cNvSpPr txBox="1"/>
          <p:nvPr/>
        </p:nvSpPr>
        <p:spPr>
          <a:xfrm>
            <a:off x="5084637" y="1076983"/>
            <a:ext cx="892031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3.) Find Town where each station is located</a:t>
            </a:r>
          </a:p>
        </p:txBody>
      </p:sp>
      <p:sp>
        <p:nvSpPr>
          <p:cNvPr id="21" name="TextBox 21"/>
          <p:cNvSpPr txBox="1"/>
          <p:nvPr/>
        </p:nvSpPr>
        <p:spPr>
          <a:xfrm>
            <a:off x="6511645" y="6465207"/>
            <a:ext cx="4200565" cy="944871"/>
          </a:xfrm>
          <a:prstGeom prst="rect">
            <a:avLst/>
          </a:prstGeom>
        </p:spPr>
        <p:txBody>
          <a:bodyPr lIns="0" tIns="0" rIns="0" bIns="0" rtlCol="0" anchor="t">
            <a:spAutoFit/>
          </a:bodyPr>
          <a:lstStyle/>
          <a:p>
            <a:pPr algn="ctr">
              <a:lnSpc>
                <a:spcPts val="3834"/>
              </a:lnSpc>
            </a:pPr>
            <a:r>
              <a:rPr lang="en-US" sz="2738">
                <a:solidFill>
                  <a:srgbClr val="000000"/>
                </a:solidFill>
                <a:latin typeface="Canva Sans"/>
              </a:rPr>
              <a:t>4.) Cleaning and merging </a:t>
            </a:r>
          </a:p>
          <a:p>
            <a:pPr algn="ctr">
              <a:lnSpc>
                <a:spcPts val="3834"/>
              </a:lnSpc>
            </a:pPr>
            <a:r>
              <a:rPr lang="en-US" sz="2738">
                <a:solidFill>
                  <a:srgbClr val="000000"/>
                </a:solidFill>
                <a:latin typeface="Canva Sans"/>
              </a:rPr>
              <a:t>schools data</a:t>
            </a:r>
          </a:p>
        </p:txBody>
      </p:sp>
      <p:sp>
        <p:nvSpPr>
          <p:cNvPr id="22" name="TextBox 22"/>
          <p:cNvSpPr txBox="1"/>
          <p:nvPr/>
        </p:nvSpPr>
        <p:spPr>
          <a:xfrm>
            <a:off x="11695496" y="1590698"/>
            <a:ext cx="5033687"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5.) Merging schools, MRT and HDB data</a:t>
            </a:r>
          </a:p>
        </p:txBody>
      </p:sp>
      <p:sp>
        <p:nvSpPr>
          <p:cNvPr id="23" name="TextBox 23"/>
          <p:cNvSpPr txBox="1"/>
          <p:nvPr/>
        </p:nvSpPr>
        <p:spPr>
          <a:xfrm>
            <a:off x="11500348" y="4681549"/>
            <a:ext cx="6787652" cy="1150978"/>
          </a:xfrm>
          <a:prstGeom prst="rect">
            <a:avLst/>
          </a:prstGeom>
        </p:spPr>
        <p:txBody>
          <a:bodyPr lIns="0" tIns="0" rIns="0" bIns="0" rtlCol="0" anchor="t">
            <a:spAutoFit/>
          </a:bodyPr>
          <a:lstStyle/>
          <a:p>
            <a:pPr algn="ctr">
              <a:lnSpc>
                <a:spcPts val="4633"/>
              </a:lnSpc>
            </a:pPr>
            <a:r>
              <a:rPr lang="en-US" sz="3309">
                <a:solidFill>
                  <a:srgbClr val="000000"/>
                </a:solidFill>
                <a:latin typeface="Canva Sans"/>
              </a:rPr>
              <a:t>6.) Finding shortest distance from houses to MRT and schools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103050" y="1602152"/>
            <a:ext cx="4184950" cy="4184950"/>
          </a:xfrm>
          <a:custGeom>
            <a:avLst/>
            <a:gdLst/>
            <a:ahLst/>
            <a:cxnLst/>
            <a:rect l="l" t="t" r="r" b="b"/>
            <a:pathLst>
              <a:path w="4184950" h="4184950">
                <a:moveTo>
                  <a:pt x="0" y="0"/>
                </a:moveTo>
                <a:lnTo>
                  <a:pt x="4184950" y="0"/>
                </a:lnTo>
                <a:lnTo>
                  <a:pt x="4184950" y="4184950"/>
                </a:lnTo>
                <a:lnTo>
                  <a:pt x="0" y="4184950"/>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15072" y="0"/>
            <a:ext cx="17857856" cy="8940978"/>
          </a:xfrm>
          <a:custGeom>
            <a:avLst/>
            <a:gdLst/>
            <a:ahLst/>
            <a:cxnLst/>
            <a:rect l="l" t="t" r="r" b="b"/>
            <a:pathLst>
              <a:path w="17857856" h="8940978">
                <a:moveTo>
                  <a:pt x="0" y="0"/>
                </a:moveTo>
                <a:lnTo>
                  <a:pt x="17857856" y="0"/>
                </a:lnTo>
                <a:lnTo>
                  <a:pt x="17857856" y="8940978"/>
                </a:lnTo>
                <a:lnTo>
                  <a:pt x="0" y="8940978"/>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375724" y="8944292"/>
            <a:ext cx="16183877" cy="14719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If we filter town to Bukit Timah, we can see that ALL HOUSES are located in 500 meter radius of BOTH a school and an MRT station. Anomaly in Resale Price is $1.2M</a:t>
            </a:r>
          </a:p>
          <a:p>
            <a:pPr algn="ctr">
              <a:lnSpc>
                <a:spcPts val="3919"/>
              </a:lnSpc>
            </a:pPr>
            <a:endParaRPr lang="en-US" sz="2799">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75916" y="-94869"/>
            <a:ext cx="17936169" cy="8943912"/>
          </a:xfrm>
          <a:custGeom>
            <a:avLst/>
            <a:gdLst/>
            <a:ahLst/>
            <a:cxnLst/>
            <a:rect l="l" t="t" r="r" b="b"/>
            <a:pathLst>
              <a:path w="17936169" h="8943912">
                <a:moveTo>
                  <a:pt x="0" y="0"/>
                </a:moveTo>
                <a:lnTo>
                  <a:pt x="17936168" y="0"/>
                </a:lnTo>
                <a:lnTo>
                  <a:pt x="17936168" y="8943911"/>
                </a:lnTo>
                <a:lnTo>
                  <a:pt x="0" y="8943911"/>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375724" y="8944292"/>
            <a:ext cx="16183877" cy="14719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It is interesting to note that Town Aljunied does not have a single HDB Resale </a:t>
            </a:r>
          </a:p>
          <a:p>
            <a:pPr algn="ctr">
              <a:lnSpc>
                <a:spcPts val="3919"/>
              </a:lnSpc>
            </a:pPr>
            <a:r>
              <a:rPr lang="en-US" sz="2799">
                <a:solidFill>
                  <a:srgbClr val="000000"/>
                </a:solidFill>
                <a:latin typeface="Canva Sans"/>
              </a:rPr>
              <a:t>but there are 5 MRT stations in the Area.</a:t>
            </a:r>
          </a:p>
          <a:p>
            <a:pPr algn="ctr">
              <a:lnSpc>
                <a:spcPts val="3919"/>
              </a:lnSpc>
            </a:pPr>
            <a:endParaRPr lang="en-US" sz="2799">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0" y="-116576"/>
            <a:ext cx="17827735" cy="8933809"/>
          </a:xfrm>
          <a:custGeom>
            <a:avLst/>
            <a:gdLst/>
            <a:ahLst/>
            <a:cxnLst/>
            <a:rect l="l" t="t" r="r" b="b"/>
            <a:pathLst>
              <a:path w="17827735" h="8933809">
                <a:moveTo>
                  <a:pt x="0" y="0"/>
                </a:moveTo>
                <a:lnTo>
                  <a:pt x="17827735" y="0"/>
                </a:lnTo>
                <a:lnTo>
                  <a:pt x="17827735" y="8933809"/>
                </a:lnTo>
                <a:lnTo>
                  <a:pt x="0" y="8933809"/>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591149" y="8635956"/>
            <a:ext cx="16183877" cy="19672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From the treemap and bar chart, we can see that in Pasir Ris and Bukit Merah if the houses is near neither an MRT station nor a school, then both the Average Resale Price and Price Per Square meter is the lowest throughout the whole Singapore as expected.</a:t>
            </a:r>
          </a:p>
          <a:p>
            <a:pPr algn="ctr">
              <a:lnSpc>
                <a:spcPts val="3919"/>
              </a:lnSpc>
            </a:pPr>
            <a:endParaRPr lang="en-US" sz="2799">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9"/>
        </a:solidFill>
        <a:effectLst/>
      </p:bgPr>
    </p:bg>
    <p:spTree>
      <p:nvGrpSpPr>
        <p:cNvPr id="1" name=""/>
        <p:cNvGrpSpPr/>
        <p:nvPr/>
      </p:nvGrpSpPr>
      <p:grpSpPr>
        <a:xfrm>
          <a:off x="0" y="0"/>
          <a:ext cx="0" cy="0"/>
          <a:chOff x="0" y="0"/>
          <a:chExt cx="0" cy="0"/>
        </a:xfrm>
      </p:grpSpPr>
      <p:grpSp>
        <p:nvGrpSpPr>
          <p:cNvPr id="2" name="Group 2"/>
          <p:cNvGrpSpPr/>
          <p:nvPr/>
        </p:nvGrpSpPr>
        <p:grpSpPr>
          <a:xfrm>
            <a:off x="0" y="10060645"/>
            <a:ext cx="4847971" cy="226355"/>
            <a:chOff x="0" y="0"/>
            <a:chExt cx="1276832" cy="59616"/>
          </a:xfrm>
        </p:grpSpPr>
        <p:sp>
          <p:nvSpPr>
            <p:cNvPr id="3" name="Freeform 3"/>
            <p:cNvSpPr/>
            <p:nvPr/>
          </p:nvSpPr>
          <p:spPr>
            <a:xfrm>
              <a:off x="0" y="0"/>
              <a:ext cx="1276832" cy="59616"/>
            </a:xfrm>
            <a:custGeom>
              <a:avLst/>
              <a:gdLst/>
              <a:ahLst/>
              <a:cxnLst/>
              <a:rect l="l" t="t" r="r" b="b"/>
              <a:pathLst>
                <a:path w="1276832" h="59616">
                  <a:moveTo>
                    <a:pt x="0" y="0"/>
                  </a:moveTo>
                  <a:lnTo>
                    <a:pt x="1276832" y="0"/>
                  </a:lnTo>
                  <a:lnTo>
                    <a:pt x="1276832" y="59616"/>
                  </a:lnTo>
                  <a:lnTo>
                    <a:pt x="0" y="59616"/>
                  </a:lnTo>
                  <a:close/>
                </a:path>
              </a:pathLst>
            </a:custGeom>
            <a:solidFill>
              <a:srgbClr val="000000"/>
            </a:solidFill>
          </p:spPr>
          <p:txBody>
            <a:bodyPr/>
            <a:lstStyle/>
            <a:p>
              <a:endParaRPr lang="en-US"/>
            </a:p>
          </p:txBody>
        </p:sp>
        <p:sp>
          <p:nvSpPr>
            <p:cNvPr id="4" name="TextBox 4"/>
            <p:cNvSpPr txBox="1"/>
            <p:nvPr/>
          </p:nvSpPr>
          <p:spPr>
            <a:xfrm>
              <a:off x="0" y="-38100"/>
              <a:ext cx="1276832" cy="977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47971" y="10239375"/>
            <a:ext cx="13440029" cy="47625"/>
            <a:chOff x="0" y="0"/>
            <a:chExt cx="3539761" cy="12543"/>
          </a:xfrm>
        </p:grpSpPr>
        <p:sp>
          <p:nvSpPr>
            <p:cNvPr id="6" name="Freeform 6"/>
            <p:cNvSpPr/>
            <p:nvPr/>
          </p:nvSpPr>
          <p:spPr>
            <a:xfrm>
              <a:off x="0" y="0"/>
              <a:ext cx="3539761" cy="12543"/>
            </a:xfrm>
            <a:custGeom>
              <a:avLst/>
              <a:gdLst/>
              <a:ahLst/>
              <a:cxnLst/>
              <a:rect l="l" t="t" r="r" b="b"/>
              <a:pathLst>
                <a:path w="3539761" h="12543">
                  <a:moveTo>
                    <a:pt x="0" y="0"/>
                  </a:moveTo>
                  <a:lnTo>
                    <a:pt x="3539761" y="0"/>
                  </a:lnTo>
                  <a:lnTo>
                    <a:pt x="3539761" y="12543"/>
                  </a:lnTo>
                  <a:lnTo>
                    <a:pt x="0" y="12543"/>
                  </a:lnTo>
                  <a:close/>
                </a:path>
              </a:pathLst>
            </a:custGeom>
            <a:solidFill>
              <a:srgbClr val="7E8489"/>
            </a:solidFill>
          </p:spPr>
          <p:txBody>
            <a:bodyPr/>
            <a:lstStyle/>
            <a:p>
              <a:endParaRPr lang="en-US"/>
            </a:p>
          </p:txBody>
        </p:sp>
        <p:sp>
          <p:nvSpPr>
            <p:cNvPr id="7" name="TextBox 7"/>
            <p:cNvSpPr txBox="1"/>
            <p:nvPr/>
          </p:nvSpPr>
          <p:spPr>
            <a:xfrm>
              <a:off x="0" y="-38100"/>
              <a:ext cx="3539761" cy="5064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775026" y="93914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591149" y="8388306"/>
            <a:ext cx="16183877" cy="24625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From the tree map and bar chart in Lim Chu kang, there is no schools or MRT stations nearby as According to research, Lim Chu Kang is mostly </a:t>
            </a:r>
            <a:r>
              <a:rPr lang="en-US" sz="2799" dirty="0" err="1">
                <a:solidFill>
                  <a:srgbClr val="000000"/>
                </a:solidFill>
                <a:latin typeface="Canva Sans"/>
              </a:rPr>
              <a:t>Indutrial</a:t>
            </a:r>
            <a:r>
              <a:rPr lang="en-US" sz="2799" dirty="0">
                <a:solidFill>
                  <a:srgbClr val="000000"/>
                </a:solidFill>
                <a:latin typeface="Canva Sans"/>
              </a:rPr>
              <a:t> and Agriculture land but may benefit from adding an MRT station for more convenience. </a:t>
            </a:r>
          </a:p>
          <a:p>
            <a:pPr algn="ctr">
              <a:lnSpc>
                <a:spcPts val="3919"/>
              </a:lnSpc>
            </a:pPr>
            <a:endParaRPr lang="en-US" sz="2799" dirty="0">
              <a:solidFill>
                <a:srgbClr val="000000"/>
              </a:solidFill>
              <a:latin typeface="Canva Sans"/>
            </a:endParaRPr>
          </a:p>
          <a:p>
            <a:pPr algn="ctr">
              <a:lnSpc>
                <a:spcPts val="3919"/>
              </a:lnSpc>
            </a:pPr>
            <a:endParaRPr lang="en-US" sz="2799" dirty="0">
              <a:solidFill>
                <a:srgbClr val="000000"/>
              </a:solidFill>
              <a:latin typeface="Canva Sans"/>
            </a:endParaRPr>
          </a:p>
        </p:txBody>
      </p:sp>
      <p:pic>
        <p:nvPicPr>
          <p:cNvPr id="12" name="Picture 11">
            <a:extLst>
              <a:ext uri="{FF2B5EF4-FFF2-40B4-BE49-F238E27FC236}">
                <a16:creationId xmlns:a16="http://schemas.microsoft.com/office/drawing/2014/main" id="{3AB70920-A5F3-7B8A-7B4F-B5E7FE9185F7}"/>
              </a:ext>
            </a:extLst>
          </p:cNvPr>
          <p:cNvPicPr>
            <a:picLocks noChangeAspect="1"/>
          </p:cNvPicPr>
          <p:nvPr/>
        </p:nvPicPr>
        <p:blipFill>
          <a:blip r:embed="rId4"/>
          <a:stretch>
            <a:fillRect/>
          </a:stretch>
        </p:blipFill>
        <p:spPr>
          <a:xfrm>
            <a:off x="457200" y="19812"/>
            <a:ext cx="17068800" cy="84639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408</Words>
  <Application>Microsoft Office PowerPoint</Application>
  <PresentationFormat>Custom</PresentationFormat>
  <Paragraphs>36</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Lato</vt:lpstr>
      <vt:lpstr>Canva Sans</vt:lpstr>
      <vt:lpstr>Chunk Five</vt:lpstr>
      <vt:lpstr>Arial</vt:lpstr>
      <vt:lpstr>Calibri</vt:lpstr>
      <vt:lpstr>Lato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HDB Resale (CA1)</dc:title>
  <cp:lastModifiedBy>Shaun K Rui Yu</cp:lastModifiedBy>
  <cp:revision>2</cp:revision>
  <dcterms:created xsi:type="dcterms:W3CDTF">2006-08-16T00:00:00Z</dcterms:created>
  <dcterms:modified xsi:type="dcterms:W3CDTF">2024-07-10T03:55:26Z</dcterms:modified>
  <dc:identifier>DAGGInYix-M</dc:identifier>
</cp:coreProperties>
</file>